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6"/>
  </p:notesMasterIdLst>
  <p:sldIdLst>
    <p:sldId id="256" r:id="rId2"/>
    <p:sldId id="260" r:id="rId3"/>
    <p:sldId id="261" r:id="rId4"/>
    <p:sldId id="262" r:id="rId5"/>
    <p:sldId id="263" r:id="rId6"/>
    <p:sldId id="266" r:id="rId7"/>
    <p:sldId id="264" r:id="rId8"/>
    <p:sldId id="268" r:id="rId9"/>
    <p:sldId id="269" r:id="rId10"/>
    <p:sldId id="273" r:id="rId11"/>
    <p:sldId id="272" r:id="rId12"/>
    <p:sldId id="270" r:id="rId13"/>
    <p:sldId id="271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>
      <p:cViewPr varScale="1">
        <p:scale>
          <a:sx n="90" d="100"/>
          <a:sy n="90" d="100"/>
        </p:scale>
        <p:origin x="3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D4FCAC-899B-4673-B254-EC6582B995C4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615A29-DC93-48C6-BE95-0ECF205041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80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615A29-DC93-48C6-BE95-0ECF205041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546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7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46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773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28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59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068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031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624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384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377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3282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8385C7C2-1404-4931-9448-07CC1807A0B7}" type="datetimeFigureOut">
              <a:rPr lang="en-US" smtClean="0"/>
              <a:t>11/28/2025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9A440EFD-0079-4FEE-9A81-5A7935F7E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88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66189-96E0-C1AA-CE78-10CB95034B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70" y="867833"/>
            <a:ext cx="6889497" cy="855134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BUSINESS INSIGHTS 360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1D111B-3400-D984-3A68-3A0931B40C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6333" y="1295401"/>
            <a:ext cx="6070600" cy="51932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082071-DE91-9C3E-4A4F-B1CB7EA905AC}"/>
              </a:ext>
            </a:extLst>
          </p:cNvPr>
          <p:cNvSpPr txBox="1"/>
          <p:nvPr/>
        </p:nvSpPr>
        <p:spPr>
          <a:xfrm>
            <a:off x="584200" y="1965869"/>
            <a:ext cx="4859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ATLIQ HARDWARE TECHNOLOGIES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8F74C-0A0E-17F1-0A89-8B2B8191DA66}"/>
              </a:ext>
            </a:extLst>
          </p:cNvPr>
          <p:cNvSpPr txBox="1"/>
          <p:nvPr/>
        </p:nvSpPr>
        <p:spPr>
          <a:xfrm>
            <a:off x="8534400" y="6488668"/>
            <a:ext cx="35729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Arial Black" panose="020B0A04020102020204" pitchFamily="34" charset="0"/>
              </a:rPr>
              <a:t>             Presented by : </a:t>
            </a:r>
            <a:r>
              <a:rPr lang="en-US" sz="1400" dirty="0" err="1">
                <a:latin typeface="Arial Black" panose="020B0A04020102020204" pitchFamily="34" charset="0"/>
              </a:rPr>
              <a:t>A.Pydi</a:t>
            </a:r>
            <a:r>
              <a:rPr lang="en-US" sz="1400" dirty="0">
                <a:latin typeface="Arial Black" panose="020B0A04020102020204" pitchFamily="34" charset="0"/>
              </a:rPr>
              <a:t> Raju</a:t>
            </a:r>
          </a:p>
        </p:txBody>
      </p:sp>
    </p:spTree>
    <p:extLst>
      <p:ext uri="{BB962C8B-B14F-4D97-AF65-F5344CB8AC3E}">
        <p14:creationId xmlns:p14="http://schemas.microsoft.com/office/powerpoint/2010/main" val="1122042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DA7B-4128-9748-676F-F0AB25FDD3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FDC686-E457-CF9F-A475-D55B1D0DC0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FB5227-9B67-49E9-CDB0-F7B14CCC0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04" y="770466"/>
            <a:ext cx="10843429" cy="53170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875F27-9F64-C9D2-01C3-74DAC268994B}"/>
              </a:ext>
            </a:extLst>
          </p:cNvPr>
          <p:cNvSpPr txBox="1"/>
          <p:nvPr/>
        </p:nvSpPr>
        <p:spPr>
          <a:xfrm>
            <a:off x="516467" y="35106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Arial Black" panose="020B0A04020102020204" pitchFamily="34" charset="0"/>
              </a:rPr>
              <a:t>Sales View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94634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B5B3D-9937-2C27-334B-DEE356FAC1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34CBB9-2A5B-22FC-A5EA-8828B446A5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0B2B87-69F2-515B-6023-9CB9F0CAB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2" y="770467"/>
            <a:ext cx="11201401" cy="5511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0C1F71-B4B3-6A23-DCE1-A2F7680F1AA2}"/>
              </a:ext>
            </a:extLst>
          </p:cNvPr>
          <p:cNvSpPr txBox="1"/>
          <p:nvPr/>
        </p:nvSpPr>
        <p:spPr>
          <a:xfrm>
            <a:off x="364067" y="34099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Marketing</a:t>
            </a:r>
            <a:r>
              <a:rPr lang="en-US" sz="1800" dirty="0">
                <a:latin typeface="Arial Black" panose="020B0A04020102020204" pitchFamily="34" charset="0"/>
              </a:rPr>
              <a:t> View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912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5B11B-B82B-7F95-46B7-B0E3CA3775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657E3C-396D-0498-5412-908F5E70CB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2E8DCA-23BA-F6E9-F36A-FEC8CD6DEC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67" y="770468"/>
            <a:ext cx="10843938" cy="54948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C9D07C-9313-DB1E-A377-E2CE2AC6858A}"/>
              </a:ext>
            </a:extLst>
          </p:cNvPr>
          <p:cNvSpPr txBox="1"/>
          <p:nvPr/>
        </p:nvSpPr>
        <p:spPr>
          <a:xfrm>
            <a:off x="457200" y="31752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Supply Chain</a:t>
            </a:r>
            <a:r>
              <a:rPr lang="en-US" sz="1800" dirty="0">
                <a:latin typeface="Arial Black" panose="020B0A04020102020204" pitchFamily="34" charset="0"/>
              </a:rPr>
              <a:t> View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86982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42E25-037B-8D0C-F46B-EA99BCC4E2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E9D77E-B592-A0E6-3D10-20D484FCC8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06ED38-BC7C-4059-3E1F-8EA099AF7F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03" y="770466"/>
            <a:ext cx="10984993" cy="55202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1B9AFF-BCF6-F40B-DF0E-6D6922013FFA}"/>
              </a:ext>
            </a:extLst>
          </p:cNvPr>
          <p:cNvSpPr txBox="1"/>
          <p:nvPr/>
        </p:nvSpPr>
        <p:spPr>
          <a:xfrm>
            <a:off x="541866" y="31752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Executive</a:t>
            </a:r>
            <a:r>
              <a:rPr lang="en-US" sz="1800" dirty="0">
                <a:latin typeface="Arial Black" panose="020B0A04020102020204" pitchFamily="34" charset="0"/>
              </a:rPr>
              <a:t> View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578199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20E555C-9FB8-EE02-477E-70EA270EE2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856034"/>
            <a:ext cx="10820854" cy="499676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Atliq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has facing Financial challenges due to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 Expenses on discounts and operational expenses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leads to overall loss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Amazon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 customer and “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AQ Home Allin1 Gen 2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”product excels in market .so they should follow the same strategy to all customers and products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 segment reports losses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requiring detailed investigation for strategic decisions.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AtliQ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Market Share from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1.1% in 2021 to 5.9% in 2022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having positive Signals in Market Expansion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0BCF0-C34B-7ADB-BF0B-36422F776D5D}"/>
              </a:ext>
            </a:extLst>
          </p:cNvPr>
          <p:cNvSpPr txBox="1"/>
          <p:nvPr/>
        </p:nvSpPr>
        <p:spPr>
          <a:xfrm>
            <a:off x="667512" y="340787"/>
            <a:ext cx="609437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 Black" panose="020B0A04020102020204" pitchFamily="34" charset="0"/>
              </a:rPr>
              <a:t>Key Insights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166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4F44973-5927-02F7-F870-931DAD1167F7}"/>
              </a:ext>
            </a:extLst>
          </p:cNvPr>
          <p:cNvSpPr txBox="1">
            <a:spLocks/>
          </p:cNvSpPr>
          <p:nvPr/>
        </p:nvSpPr>
        <p:spPr>
          <a:xfrm>
            <a:off x="685800" y="194734"/>
            <a:ext cx="10820399" cy="10329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88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tx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About </a:t>
            </a:r>
            <a:r>
              <a:rPr lang="en-US" sz="3200" dirty="0" err="1">
                <a:solidFill>
                  <a:schemeClr val="tx1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AtliQ</a:t>
            </a:r>
            <a:endParaRPr lang="en-US" sz="3200" dirty="0">
              <a:solidFill>
                <a:schemeClr val="tx1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DB1CFE-AE88-099E-73F6-F09DA16351BA}"/>
              </a:ext>
            </a:extLst>
          </p:cNvPr>
          <p:cNvSpPr txBox="1">
            <a:spLocks/>
          </p:cNvSpPr>
          <p:nvPr/>
        </p:nvSpPr>
        <p:spPr>
          <a:xfrm>
            <a:off x="676656" y="1532468"/>
            <a:ext cx="10753725" cy="4245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AtliQ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is a global electronics company where it manufactures hardware components such as: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Notebooks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– Personal Computer, Gaming, and Business laptops.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Peripherals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– Processors, Graphic Cards, Motherboards, Internal HDD.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Accessories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– Keyboards, Mice, Batteries.</a:t>
            </a:r>
          </a:p>
          <a:p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Storage &amp; Networking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– SSDs, USBs, Wi-Fi extenders, and more.</a:t>
            </a:r>
          </a:p>
          <a:p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🌍 With a strong international presence across 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North America, Latin Aerica, APAC, and the EU Region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79957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FFF10E2-1302-4360-852B-69D9C63D6E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C879508-E350-EDC7-A2E2-12CFEDBBF1A6}"/>
              </a:ext>
            </a:extLst>
          </p:cNvPr>
          <p:cNvSpPr txBox="1">
            <a:spLocks/>
          </p:cNvSpPr>
          <p:nvPr/>
        </p:nvSpPr>
        <p:spPr>
          <a:xfrm>
            <a:off x="278595" y="-194734"/>
            <a:ext cx="10772775" cy="10570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88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Arial Black" panose="020B0A04020102020204" pitchFamily="34" charset="0"/>
              </a:rPr>
              <a:t>AtliQ</a:t>
            </a:r>
            <a:r>
              <a:rPr lang="en-US" sz="3200" dirty="0">
                <a:solidFill>
                  <a:schemeClr val="tx1"/>
                </a:solidFill>
                <a:latin typeface="Arial Black" panose="020B0A04020102020204" pitchFamily="34" charset="0"/>
              </a:rPr>
              <a:t> Business Model</a:t>
            </a:r>
          </a:p>
        </p:txBody>
      </p:sp>
      <p:pic>
        <p:nvPicPr>
          <p:cNvPr id="5" name="Content Placeholder 12">
            <a:extLst>
              <a:ext uri="{FF2B5EF4-FFF2-40B4-BE49-F238E27FC236}">
                <a16:creationId xmlns:a16="http://schemas.microsoft.com/office/drawing/2014/main" id="{EBE95492-527C-7B15-277A-1B7571CE35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62" y="1005204"/>
            <a:ext cx="10772775" cy="535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936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AFD3DB3-5D90-C1A8-0FAE-C7F15F26E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933" y="1413933"/>
            <a:ext cx="10049934" cy="47243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E39C28A-AD81-6028-BA78-C6B7EF6A3FF5}"/>
              </a:ext>
            </a:extLst>
          </p:cNvPr>
          <p:cNvSpPr txBox="1"/>
          <p:nvPr/>
        </p:nvSpPr>
        <p:spPr>
          <a:xfrm>
            <a:off x="1032933" y="640744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 err="1">
                <a:latin typeface="Arial Black" panose="020B0A04020102020204" pitchFamily="34" charset="0"/>
              </a:rPr>
              <a:t>A</a:t>
            </a:r>
            <a:r>
              <a:rPr lang="en-US" sz="3200" dirty="0" err="1">
                <a:solidFill>
                  <a:schemeClr val="tx1"/>
                </a:solidFill>
                <a:latin typeface="Arial Black" panose="020B0A04020102020204" pitchFamily="34" charset="0"/>
              </a:rPr>
              <a:t>tliQ</a:t>
            </a:r>
            <a:r>
              <a:rPr lang="en-US" sz="3200" dirty="0">
                <a:solidFill>
                  <a:schemeClr val="tx1"/>
                </a:solidFill>
                <a:latin typeface="Arial Black" panose="020B0A04020102020204" pitchFamily="34" charset="0"/>
              </a:rPr>
              <a:t> channel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95537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6B372A8-03D8-E65D-94C8-1088E5BB4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1061697"/>
            <a:ext cx="9228201" cy="1645920"/>
          </a:xfrm>
        </p:spPr>
        <p:txBody>
          <a:bodyPr>
            <a:normAutofit/>
          </a:bodyPr>
          <a:lstStyle/>
          <a:p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Atliq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hardware has faced a significant losses because they have opened a New Store in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latin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America region without having Sufficient Information. 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92E6C4-41B9-A047-C5C1-76FEC786ABC9}"/>
              </a:ext>
            </a:extLst>
          </p:cNvPr>
          <p:cNvSpPr txBox="1"/>
          <p:nvPr/>
        </p:nvSpPr>
        <p:spPr>
          <a:xfrm>
            <a:off x="667512" y="46726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 Black" panose="020B0A04020102020204" pitchFamily="34" charset="0"/>
              </a:rPr>
              <a:t>Problem Statement</a:t>
            </a:r>
            <a:endParaRPr lang="en-US" sz="2400" dirty="0"/>
          </a:p>
        </p:txBody>
      </p:sp>
      <p:pic>
        <p:nvPicPr>
          <p:cNvPr id="1026" name="Picture 2" descr="Page 2 | Problem statement illustration Images - Free Download on Freepik">
            <a:extLst>
              <a:ext uri="{FF2B5EF4-FFF2-40B4-BE49-F238E27FC236}">
                <a16:creationId xmlns:a16="http://schemas.microsoft.com/office/drawing/2014/main" id="{8BC86506-5BE5-75F8-5340-4A56B5CEE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4171" y="2082821"/>
            <a:ext cx="4955117" cy="3911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2A384122-6922-7CAB-5FFC-76FBD3FBB37E}"/>
              </a:ext>
            </a:extLst>
          </p:cNvPr>
          <p:cNvSpPr txBox="1">
            <a:spLocks/>
          </p:cNvSpPr>
          <p:nvPr/>
        </p:nvSpPr>
        <p:spPr>
          <a:xfrm>
            <a:off x="294979" y="3121977"/>
            <a:ext cx="9228201" cy="1645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AC063-D1E8-48F9-744F-6F22BFC4EF29}"/>
              </a:ext>
            </a:extLst>
          </p:cNvPr>
          <p:cNvSpPr txBox="1"/>
          <p:nvPr/>
        </p:nvSpPr>
        <p:spPr>
          <a:xfrm>
            <a:off x="667512" y="1879836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 Black" panose="020B0A04020102020204" pitchFamily="34" charset="0"/>
              </a:rPr>
              <a:t>Goal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339420-6CE9-BEF6-9B5F-0A63A9BF6E81}"/>
              </a:ext>
            </a:extLst>
          </p:cNvPr>
          <p:cNvSpPr txBox="1"/>
          <p:nvPr/>
        </p:nvSpPr>
        <p:spPr>
          <a:xfrm>
            <a:off x="667512" y="2354113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pany aims to look at the data from different departments, make important metrics and visuals and make a easy to use dashboard for better data driven decision making.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7A6749-12DD-0316-7BA9-1A78D8AE23F9}"/>
              </a:ext>
            </a:extLst>
          </p:cNvPr>
          <p:cNvSpPr txBox="1"/>
          <p:nvPr/>
        </p:nvSpPr>
        <p:spPr>
          <a:xfrm>
            <a:off x="667512" y="403862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 Black" panose="020B0A04020102020204" pitchFamily="34" charset="0"/>
              </a:rPr>
              <a:t>Objective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C455AD-B3CB-5347-C23E-2DDF5B0599DB}"/>
              </a:ext>
            </a:extLst>
          </p:cNvPr>
          <p:cNvSpPr txBox="1"/>
          <p:nvPr/>
        </p:nvSpPr>
        <p:spPr>
          <a:xfrm>
            <a:off x="667512" y="4500285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keep up with competitors who already rely on advanced analytics, the company decided to leverage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BI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for making data-driven decisions.</a:t>
            </a:r>
          </a:p>
        </p:txBody>
      </p:sp>
    </p:spTree>
    <p:extLst>
      <p:ext uri="{BB962C8B-B14F-4D97-AF65-F5344CB8AC3E}">
        <p14:creationId xmlns:p14="http://schemas.microsoft.com/office/powerpoint/2010/main" val="4228790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5EBF09-940A-A64D-FE52-512DF10D20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496110"/>
            <a:ext cx="10078666" cy="55934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721516-CA06-9600-BEED-DBBE76518835}"/>
              </a:ext>
            </a:extLst>
          </p:cNvPr>
          <p:cNvSpPr txBox="1"/>
          <p:nvPr/>
        </p:nvSpPr>
        <p:spPr>
          <a:xfrm>
            <a:off x="952500" y="126778"/>
            <a:ext cx="60943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 Black" panose="020B0A04020102020204" pitchFamily="34" charset="0"/>
              </a:rPr>
              <a:t>Data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1556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E334EB-B141-57DC-F060-090DAE39F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711200"/>
            <a:ext cx="8824883" cy="5435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EF7A66-51A2-9D4C-B232-54A58BC630AC}"/>
              </a:ext>
            </a:extLst>
          </p:cNvPr>
          <p:cNvSpPr txBox="1"/>
          <p:nvPr/>
        </p:nvSpPr>
        <p:spPr>
          <a:xfrm>
            <a:off x="719667" y="187867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rial Black" panose="020B0A04020102020204" pitchFamily="34" charset="0"/>
              </a:rPr>
              <a:t>Data</a:t>
            </a:r>
            <a:r>
              <a:rPr lang="en-US" dirty="0">
                <a:latin typeface="Arial Black" panose="020B0A04020102020204" pitchFamily="34" charset="0"/>
              </a:rPr>
              <a:t> </a:t>
            </a:r>
            <a:r>
              <a:rPr lang="en-US" sz="2400" dirty="0">
                <a:latin typeface="Arial Black" panose="020B0A04020102020204" pitchFamily="34" charset="0"/>
              </a:rPr>
              <a:t>Model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060503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F8E8EFF-4923-0AD1-EB55-36ED5AEFF9EE}"/>
              </a:ext>
            </a:extLst>
          </p:cNvPr>
          <p:cNvSpPr txBox="1"/>
          <p:nvPr/>
        </p:nvSpPr>
        <p:spPr>
          <a:xfrm>
            <a:off x="603504" y="359331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Arial Black" panose="020B0A04020102020204" pitchFamily="34" charset="0"/>
              </a:rPr>
              <a:t>HOME PAGE</a:t>
            </a:r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A6CDFA-E0C8-1A10-02B3-67ABFB3612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667108"/>
            <a:ext cx="10938933" cy="568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779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76D3E-4EBF-98D1-E8D3-A75AF3E53C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90E42C-9904-77CE-D03B-5B3E7F5FA3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A53F7E-F5FB-B84A-9ABA-559738845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04" y="770467"/>
            <a:ext cx="10920984" cy="54525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EBE586-26EB-9B4E-52BF-E4A36E319F80}"/>
              </a:ext>
            </a:extLst>
          </p:cNvPr>
          <p:cNvSpPr txBox="1"/>
          <p:nvPr/>
        </p:nvSpPr>
        <p:spPr>
          <a:xfrm>
            <a:off x="508000" y="30905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Arial Black" panose="020B0A04020102020204" pitchFamily="34" charset="0"/>
              </a:rPr>
              <a:t>Finance View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661426048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711</TotalTime>
  <Words>283</Words>
  <Application>Microsoft Office PowerPoint</Application>
  <PresentationFormat>Widescreen</PresentationFormat>
  <Paragraphs>32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Times New Roman</vt:lpstr>
      <vt:lpstr>Metropolitan</vt:lpstr>
      <vt:lpstr>BUSINESS INSIGHTS 360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asapu pydi raju</dc:creator>
  <cp:lastModifiedBy>asapu pydi raju</cp:lastModifiedBy>
  <cp:revision>8</cp:revision>
  <dcterms:created xsi:type="dcterms:W3CDTF">2025-11-27T05:56:16Z</dcterms:created>
  <dcterms:modified xsi:type="dcterms:W3CDTF">2025-11-28T09:46:00Z</dcterms:modified>
</cp:coreProperties>
</file>

<file path=docProps/thumbnail.jpeg>
</file>